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1473" r:id="rId2"/>
    <p:sldId id="548" r:id="rId3"/>
    <p:sldId id="1349" r:id="rId4"/>
    <p:sldId id="1468" r:id="rId5"/>
    <p:sldId id="1355" r:id="rId6"/>
    <p:sldId id="14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29"/>
  </p:normalViewPr>
  <p:slideViewPr>
    <p:cSldViewPr snapToGrid="0">
      <p:cViewPr>
        <p:scale>
          <a:sx n="101" d="100"/>
          <a:sy n="101" d="100"/>
        </p:scale>
        <p:origin x="-25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15E7-4158-D040-8375-A78F310D1E0C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973-628A-9C42-AE69-6A619152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75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A7A2C-2AD8-F548-BE74-C255B4B444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A7A2C-2AD8-F548-BE74-C255B4B444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3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91EA-C320-0377-5A7B-86E3190B1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C51B-0D6E-CAFE-C284-9EB126614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0BAE2-22D5-6221-C59F-627133D0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4DC7A-3F0A-AE37-6112-7D761989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0D309-12E2-7F08-3E33-A793AC6F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3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8414-61BD-96A7-1B89-20C83717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DF90-1735-941E-940F-C52CC933F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E85CD-D477-C193-7A34-583FC8A5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F7D7B-4455-AC90-9E6A-D0E954A3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D518-A419-C584-DFB1-1C39FBDD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8308B-83BE-1B01-A663-BBC6F6AB8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8526-E91E-4E8A-0EA4-24D98FB6C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A949-89D1-9AC7-A36F-39551CCC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0852-28F3-B9BF-6643-837F6604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D577-6D60-7052-C8AF-0F032E43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066C-A96C-3FC2-0B97-E5B2BA38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E3C2B-E07B-90D6-5864-E4802D9B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D62DC-FD81-BBBE-7757-176EA35F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AE7B-0028-7761-FCDF-E9519789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719C4-B407-0B43-F57B-CB5CD274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3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BBDB-2031-FFFC-4C64-6ADEBF84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4E7E5-A3A3-65F4-F9F2-3E1B687C2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A3D4F-8AFE-859B-CCAA-9F22FDC6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4E46-58DF-C3ED-22FF-25A7EF27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6E56-F93F-88D6-1228-BD4F553C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9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CFF8-C8A9-4579-FCD7-D0098ACB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3B52-697B-8A7D-030C-97CFE2A6F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2033A-313F-E5F9-DCF2-A29966674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BCA4F-7E0D-4E0C-A12E-5C148A3E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0A642-B041-D511-FB97-D620371D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5EDB-7A1D-55AE-852C-253284BA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7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AC75-7482-4F22-7C5C-FF4A0519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CB76C-7D06-1EA3-5018-3517BB8B1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6260F-D3DB-A6DB-FA8C-23FFF2DDF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DA6A8-8B21-79A9-E2E3-FB2704D29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80ADF-5876-5033-22E2-ABC14B8A7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A0196-0902-C459-793D-580DDB7B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E40D9-3A01-6F56-1065-80517BE5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3C24-E558-390C-D138-626E7FDB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2BEA-1A46-5765-19C5-D79601F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71C28-5EF9-971B-AEE4-93896E8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8DE67-97B1-F397-9FF2-2ECB1792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CA07C-86FD-1DA5-D2E5-EBBCBD56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C7E0D-BCCC-B744-4B14-8D748784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F4B75-BEF9-5CE3-CD2C-B94CE1BA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C2F9C-B84C-2454-C12B-712525A1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81D1-D845-001C-C010-243FC84D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08C2-B0D8-5458-CD5C-2E98C1FA8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21901-6BA6-BEAF-ED3E-791EC969F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81CE9-55D7-BAA7-1F36-B326DA51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C730C-E4B3-9E61-5EDE-A3BBB9FF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6DC84-FCAA-ABC5-2C29-C74E5482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1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551E-FCD2-B1CC-82DD-B1A141AA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72F0F-3EDF-E434-D7D7-AFEBE7B99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FEA56-B620-125C-AD60-C21A203CA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399DF-9FF5-C341-79B4-080392AA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9B5AF-0232-510B-56E5-1EAC193B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AE0B5-6706-6826-0137-268188FC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2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2243A-D8F2-E945-3FF2-7CC3FFD1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E219B-8A6C-353D-C239-F84784B30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53E36-C157-850A-C30E-42033A8F0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2E54B-B15D-374A-90D5-1E36DDFDDAAE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4309A-7599-084D-C832-969C5D540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61DD4-19EF-AC5D-D54C-F8A17FF55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13D54-8968-6B42-9DD0-E2872D60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hyperlink" Target="mailto:eHealth@ul.ie" TargetMode="External"/><Relationship Id="rId4" Type="http://schemas.openxmlformats.org/officeDocument/2006/relationships/hyperlink" Target="mailto:aedin.Culhane@ul.ie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gif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15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12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23" Type="http://schemas.openxmlformats.org/officeDocument/2006/relationships/image" Target="../media/image13.png"/><Relationship Id="rId10" Type="http://schemas.openxmlformats.org/officeDocument/2006/relationships/image" Target="../media/image25.png"/><Relationship Id="rId19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hyperlink" Target="mailto:ehealth@ul.i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4.png"/><Relationship Id="rId4" Type="http://schemas.openxmlformats.org/officeDocument/2006/relationships/image" Target="https://lh3.googleusercontent.com/TGmYKiyvZkI0in-KRRHJgO3EgozlR_qsGcQoLjf-7Ys5k8r6WJKVzm930hgsevjDTAWthC5elnkCRIU_wW8-VplcYiprhZXWOETl1QxOfi27gdYl2ALIu5m-VjMzM85k5Nj0g5a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9500A-D7CA-4FB4-94F9-1C99529CEE70}"/>
              </a:ext>
            </a:extLst>
          </p:cNvPr>
          <p:cNvSpPr/>
          <p:nvPr/>
        </p:nvSpPr>
        <p:spPr>
          <a:xfrm>
            <a:off x="0" y="2"/>
            <a:ext cx="12192000" cy="740780"/>
          </a:xfrm>
          <a:prstGeom prst="rect">
            <a:avLst/>
          </a:prstGeom>
          <a:solidFill>
            <a:srgbClr val="1A9AD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945DB-FB00-4ED0-BCC5-2EE5170B79EE}"/>
              </a:ext>
            </a:extLst>
          </p:cNvPr>
          <p:cNvSpPr txBox="1"/>
          <p:nvPr/>
        </p:nvSpPr>
        <p:spPr>
          <a:xfrm>
            <a:off x="0" y="21576"/>
            <a:ext cx="12191999" cy="7078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4000" b="0" i="0" u="none" strike="noStrike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An All-Island eHealth Hub for Cancer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E7060-CB83-4DDC-A3C5-0E9C99734A1B}"/>
              </a:ext>
            </a:extLst>
          </p:cNvPr>
          <p:cNvSpPr/>
          <p:nvPr/>
        </p:nvSpPr>
        <p:spPr>
          <a:xfrm>
            <a:off x="15625" y="716503"/>
            <a:ext cx="12192000" cy="640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4BDAB9-45DF-452C-AA4F-F0168A63B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3" t="11517" r="13475" b="11624"/>
          <a:stretch/>
        </p:blipFill>
        <p:spPr>
          <a:xfrm>
            <a:off x="303904" y="1210356"/>
            <a:ext cx="2261496" cy="2146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CECAE-6DDF-B843-AEF7-2EC89F0A6CD4}"/>
              </a:ext>
            </a:extLst>
          </p:cNvPr>
          <p:cNvSpPr txBox="1"/>
          <p:nvPr/>
        </p:nvSpPr>
        <p:spPr>
          <a:xfrm>
            <a:off x="1944556" y="790871"/>
            <a:ext cx="7799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AICRI Showcase: Vision and Progress</a:t>
            </a:r>
            <a:endParaRPr lang="en-IE" sz="2400" b="1" dirty="0">
              <a:solidFill>
                <a:srgbClr val="0070C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2400" b="1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Wednesday, 28</a:t>
            </a:r>
            <a:r>
              <a:rPr lang="en-IE" sz="2400" b="1" baseline="30000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IE" sz="2400" b="1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September 2022</a:t>
            </a:r>
          </a:p>
          <a:p>
            <a:pPr algn="ctr"/>
            <a:r>
              <a:rPr lang="en-IE" sz="2400" b="1" i="1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Herbert Park Hotel, Dublin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2A810-FBCA-83F2-304B-4C39238BE2A8}"/>
              </a:ext>
            </a:extLst>
          </p:cNvPr>
          <p:cNvSpPr txBox="1"/>
          <p:nvPr/>
        </p:nvSpPr>
        <p:spPr>
          <a:xfrm>
            <a:off x="2810654" y="3954059"/>
            <a:ext cx="6067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GB" sz="2800" b="1" dirty="0" err="1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Aedín</a:t>
            </a:r>
            <a:r>
              <a:rPr lang="en-GB" sz="2800" b="1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Culhane</a:t>
            </a:r>
          </a:p>
          <a:p>
            <a:pPr algn="ctr"/>
            <a:r>
              <a:rPr lang="en-GB" sz="20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Professor of Cancer Genomics, </a:t>
            </a:r>
          </a:p>
          <a:p>
            <a:pPr algn="ctr"/>
            <a:r>
              <a:rPr lang="en-GB" sz="20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Director, Limerick Digital Cancer Centre</a:t>
            </a:r>
          </a:p>
          <a:p>
            <a:pPr algn="ctr"/>
            <a:r>
              <a:rPr lang="en-GB" sz="20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University of Limerick</a:t>
            </a:r>
          </a:p>
          <a:p>
            <a:pPr algn="ctr"/>
            <a:r>
              <a:rPr lang="en-GB" sz="20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aedin.Culhane@ul.ie</a:t>
            </a:r>
            <a:r>
              <a:rPr lang="en-GB" sz="20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 @</a:t>
            </a:r>
            <a:r>
              <a:rPr lang="en-GB" sz="2000" dirty="0" err="1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AedinCulhane</a:t>
            </a:r>
            <a:endParaRPr lang="en-GB" sz="2000" dirty="0">
              <a:solidFill>
                <a:srgbClr val="7030A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7DE695-F21C-BDFC-C532-724EF8A7C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0" y="3886641"/>
            <a:ext cx="2713150" cy="1142379"/>
          </a:xfrm>
          <a:prstGeom prst="rect">
            <a:avLst/>
          </a:prstGeom>
        </p:spPr>
      </p:pic>
      <p:pic>
        <p:nvPicPr>
          <p:cNvPr id="13" name="Picture 2" descr="Government of Ireland Logo - ddletb">
            <a:extLst>
              <a:ext uri="{FF2B5EF4-FFF2-40B4-BE49-F238E27FC236}">
                <a16:creationId xmlns:a16="http://schemas.microsoft.com/office/drawing/2014/main" id="{657EFDFA-5D2E-4CFC-8067-B05750CB4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10095"/>
          <a:stretch/>
        </p:blipFill>
        <p:spPr bwMode="auto">
          <a:xfrm>
            <a:off x="21870" y="6126899"/>
            <a:ext cx="2359373" cy="7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0E6FE7-3F07-468C-AD04-5A0AF08F2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497" y="6393473"/>
            <a:ext cx="2359373" cy="416881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AE134D0-773C-4111-D164-96D21DC94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178" y="835210"/>
            <a:ext cx="3490310" cy="2955055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742AEF6-4022-D977-93E4-59767B512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0811" y="5965446"/>
            <a:ext cx="3203975" cy="778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447F1-9B68-167F-B2DF-E373A3FCC78F}"/>
              </a:ext>
            </a:extLst>
          </p:cNvPr>
          <p:cNvSpPr txBox="1"/>
          <p:nvPr/>
        </p:nvSpPr>
        <p:spPr>
          <a:xfrm>
            <a:off x="2581389" y="2187844"/>
            <a:ext cx="6526274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7030A0"/>
                </a:solidFill>
                <a:cs typeface="Calibri" panose="020F0502020204030204" pitchFamily="34" charset="0"/>
              </a:rPr>
              <a:t>eHealth-Hub: All Island Research Hub for Federated Analysis of Cancer Data</a:t>
            </a:r>
          </a:p>
          <a:p>
            <a:pPr algn="ctr"/>
            <a:r>
              <a:rPr lang="en-GB" sz="2800" b="1" i="1" dirty="0">
                <a:solidFill>
                  <a:srgbClr val="7030A0"/>
                </a:solidFill>
                <a:cs typeface="Calibri" panose="020F0502020204030204" pitchFamily="34" charset="0"/>
              </a:rPr>
              <a:t>Emerging Hub of Excellence</a:t>
            </a:r>
          </a:p>
          <a:p>
            <a:pPr algn="ctr"/>
            <a:endParaRPr lang="en-IE" sz="3200" b="1" i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593A5-DB24-38F7-47AC-A84DC956FC73}"/>
              </a:ext>
            </a:extLst>
          </p:cNvPr>
          <p:cNvSpPr txBox="1"/>
          <p:nvPr/>
        </p:nvSpPr>
        <p:spPr>
          <a:xfrm>
            <a:off x="9806450" y="3599739"/>
            <a:ext cx="185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eHealth@ul.ie</a:t>
            </a:r>
            <a:r>
              <a:rPr lang="en-GB" sz="1800" dirty="0">
                <a:solidFill>
                  <a:srgbClr val="7030A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23" name="Picture 4" descr="Twitter Logo, history, meaning, symbol, PNG">
            <a:extLst>
              <a:ext uri="{FF2B5EF4-FFF2-40B4-BE49-F238E27FC236}">
                <a16:creationId xmlns:a16="http://schemas.microsoft.com/office/drawing/2014/main" id="{A1D79A88-8E3A-F9B3-85AA-E9F564E9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99" y="5289551"/>
            <a:ext cx="622703" cy="3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47098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7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79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8" name="Picture 1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30BB806-9D0B-7374-42C7-39D95FB5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199543"/>
            <a:ext cx="2435875" cy="1619857"/>
          </a:xfrm>
          <a:prstGeom prst="rect">
            <a:avLst/>
          </a:prstGeom>
        </p:spPr>
      </p:pic>
      <p:pic>
        <p:nvPicPr>
          <p:cNvPr id="13" name="Content Placeholder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825149-ECE4-8086-2237-B5A0560105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65105" y="864961"/>
            <a:ext cx="2481323" cy="2289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188550-1014-3B93-77C6-B3523B0B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1" y="2947113"/>
            <a:ext cx="2785334" cy="146926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C6F647-A06C-A189-B3E2-61AD95C1C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0852" y="1204632"/>
            <a:ext cx="6096794" cy="532217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Development &amp; implementation of genomics-based clinical informatics need </a:t>
            </a:r>
            <a:endParaRPr lang="en-US" sz="2600" dirty="0">
              <a:solidFill>
                <a:schemeClr val="tx2"/>
              </a:solidFill>
            </a:endParaRP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patient history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clinical d</a:t>
            </a:r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ata  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genetics and g</a:t>
            </a:r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enomics assays </a:t>
            </a:r>
          </a:p>
          <a:p>
            <a:pPr lvl="1"/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imaging  </a:t>
            </a:r>
          </a:p>
          <a:p>
            <a:pPr lvl="1"/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treatment data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</a:rPr>
              <a:t>Frameworks that enable sharing of all-island cancer data facilitate 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All-island clinical cancer research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Real-time data to support policy decisions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Enables meta-analysis, disparity research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Increase sample size, &gt; statistical power</a:t>
            </a:r>
          </a:p>
          <a:p>
            <a:pPr lvl="1"/>
            <a:r>
              <a:rPr lang="en-US" sz="2600" dirty="0">
                <a:solidFill>
                  <a:schemeClr val="tx2"/>
                </a:solidFill>
              </a:rPr>
              <a:t>Connects Irish data to EU and global research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Federated GDPR compliant frameworks such as</a:t>
            </a:r>
            <a:r>
              <a:rPr lang="en-US" sz="2600" b="1" dirty="0">
                <a:solidFill>
                  <a:schemeClr val="tx2"/>
                </a:solidFill>
              </a:rPr>
              <a:t> the OHDSI common data mode</a:t>
            </a:r>
            <a:r>
              <a:rPr lang="en-US" sz="2600" dirty="0">
                <a:solidFill>
                  <a:schemeClr val="tx2"/>
                </a:solidFill>
              </a:rPr>
              <a:t>l are used in EU countries. </a:t>
            </a:r>
          </a:p>
          <a:p>
            <a:r>
              <a:rPr lang="en-US" sz="2600" dirty="0">
                <a:solidFill>
                  <a:schemeClr val="tx2"/>
                </a:solidFill>
              </a:rPr>
              <a:t>Over </a:t>
            </a:r>
            <a:r>
              <a:rPr lang="en-US" sz="2600" b="1" dirty="0">
                <a:solidFill>
                  <a:schemeClr val="tx2"/>
                </a:solidFill>
              </a:rPr>
              <a:t>1 billion patients records </a:t>
            </a:r>
            <a:r>
              <a:rPr lang="en-US" sz="2600" dirty="0">
                <a:solidFill>
                  <a:schemeClr val="tx2"/>
                </a:solidFill>
              </a:rPr>
              <a:t>are mapped to the OMOP common data model and are used in observational health research. Framework such as HL7 FHIR enable data sharing. </a:t>
            </a:r>
            <a:endParaRPr lang="en-US" sz="2400" b="0" i="0" u="none" strike="noStrike" dirty="0">
              <a:solidFill>
                <a:schemeClr val="tx2"/>
              </a:solidFill>
              <a:effectLst/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89" name="Group 81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3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2945DB-FB00-4ED0-BCC5-2EE5170B79EE}"/>
              </a:ext>
            </a:extLst>
          </p:cNvPr>
          <p:cNvSpPr txBox="1"/>
          <p:nvPr/>
        </p:nvSpPr>
        <p:spPr>
          <a:xfrm>
            <a:off x="1" y="14252"/>
            <a:ext cx="12119112" cy="6837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E" sz="3733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50" y="-704119"/>
            <a:ext cx="11294350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Background: Cancer Clinical Genomic Informatics Research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38C4539A-0126-F9B9-C859-E02FA7E87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9458" r="9304"/>
          <a:stretch/>
        </p:blipFill>
        <p:spPr bwMode="auto">
          <a:xfrm>
            <a:off x="736512" y="4544089"/>
            <a:ext cx="3721971" cy="222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Oligo Synthesis | Services | Macrogen Europe">
            <a:extLst>
              <a:ext uri="{FF2B5EF4-FFF2-40B4-BE49-F238E27FC236}">
                <a16:creationId xmlns:a16="http://schemas.microsoft.com/office/drawing/2014/main" id="{75748459-BF6B-3358-9CF8-6A2CEFE4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3" y="1933960"/>
            <a:ext cx="842518" cy="8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 descr="healthland ehr logo Png Transparent Download | Clinical research, ? logo,  Ehr">
            <a:extLst>
              <a:ext uri="{FF2B5EF4-FFF2-40B4-BE49-F238E27FC236}">
                <a16:creationId xmlns:a16="http://schemas.microsoft.com/office/drawing/2014/main" id="{EC19BA6E-EA96-3F14-6D29-CA29E679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75" y="3207067"/>
            <a:ext cx="1138929" cy="114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02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4827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UL is a collaborator in </a:t>
            </a:r>
            <a:r>
              <a:rPr lang="en-GB" b="1" dirty="0">
                <a:solidFill>
                  <a:srgbClr val="0070C0"/>
                </a:solidFill>
              </a:rPr>
              <a:t>OHDSI</a:t>
            </a:r>
            <a:r>
              <a:rPr lang="en-GB" dirty="0"/>
              <a:t>, a global leader in</a:t>
            </a:r>
            <a:r>
              <a:rPr lang="en-GB" b="1" dirty="0"/>
              <a:t> </a:t>
            </a:r>
            <a:r>
              <a:rPr lang="en-GB" b="1" dirty="0">
                <a:solidFill>
                  <a:srgbClr val="0070C0"/>
                </a:solidFill>
              </a:rPr>
              <a:t>R/Bioconductor</a:t>
            </a:r>
            <a:r>
              <a:rPr lang="en-GB" dirty="0"/>
              <a:t>, experienced in development of </a:t>
            </a:r>
            <a:r>
              <a:rPr lang="en-GB" b="1" dirty="0">
                <a:solidFill>
                  <a:srgbClr val="0070C0"/>
                </a:solidFill>
              </a:rPr>
              <a:t>open-source software </a:t>
            </a:r>
            <a:r>
              <a:rPr lang="en-GB" dirty="0"/>
              <a:t>in cancer genomics research</a:t>
            </a:r>
          </a:p>
          <a:p>
            <a:endParaRPr lang="en-GB" dirty="0"/>
          </a:p>
          <a:p>
            <a:r>
              <a:rPr lang="en-GB" dirty="0"/>
              <a:t>Northern Ireland has the </a:t>
            </a:r>
            <a:r>
              <a:rPr lang="en-GB" b="1" dirty="0">
                <a:solidFill>
                  <a:schemeClr val="accent1"/>
                </a:solidFill>
              </a:rPr>
              <a:t>most advanced electronic health and social care records </a:t>
            </a:r>
            <a:r>
              <a:rPr lang="en-GB" dirty="0"/>
              <a:t>in the UK. The </a:t>
            </a:r>
            <a:r>
              <a:rPr lang="en-GB" b="1" dirty="0">
                <a:solidFill>
                  <a:schemeClr val="accent1"/>
                </a:solidFill>
              </a:rPr>
              <a:t>Northern Ireland Trusted Research Environment </a:t>
            </a:r>
            <a:r>
              <a:rPr lang="en-GB" dirty="0"/>
              <a:t>provides safe and effective use of data.  QUB work on COVID-19 and cancer has gained </a:t>
            </a:r>
            <a:r>
              <a:rPr lang="en-GB" b="1" dirty="0">
                <a:solidFill>
                  <a:schemeClr val="accent1"/>
                </a:solidFill>
              </a:rPr>
              <a:t>international recognition</a:t>
            </a:r>
          </a:p>
          <a:p>
            <a:endParaRPr lang="en-GB" dirty="0"/>
          </a:p>
          <a:p>
            <a:r>
              <a:rPr lang="en-GB" dirty="0"/>
              <a:t>QUB </a:t>
            </a:r>
            <a:r>
              <a:rPr lang="en-GB" b="1" dirty="0">
                <a:solidFill>
                  <a:schemeClr val="accent1"/>
                </a:solidFill>
              </a:rPr>
              <a:t>expertise in secure connected intelligence and health data research</a:t>
            </a:r>
            <a:r>
              <a:rPr lang="en-GB" dirty="0"/>
              <a:t> combines with UL leadership and experience in </a:t>
            </a:r>
            <a:r>
              <a:rPr lang="en-GB" b="1" dirty="0">
                <a:solidFill>
                  <a:srgbClr val="0070C0"/>
                </a:solidFill>
              </a:rPr>
              <a:t>OHDSI, Bioconductor and open-source science</a:t>
            </a:r>
            <a:r>
              <a:rPr lang="en-GB" dirty="0"/>
              <a:t> provides a strong foundation to develop robust eHealth frameworks for harmonization of electronics health records to advance </a:t>
            </a:r>
            <a:r>
              <a:rPr lang="en-GB" b="1" dirty="0">
                <a:solidFill>
                  <a:srgbClr val="0070C0"/>
                </a:solidFill>
              </a:rPr>
              <a:t>cancer digital health research</a:t>
            </a:r>
          </a:p>
          <a:p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900" y="0"/>
            <a:ext cx="12192000" cy="11212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216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Background: eHealth Hub harnessing all-island expertise to drive cancer digital health research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21C7F0A8-87C4-4ECB-CEAA-6CCC04B9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032" y="5632450"/>
            <a:ext cx="1447536" cy="122555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D63609-FE10-53A2-448A-EE14EFF5C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07" y="5706043"/>
            <a:ext cx="2666777" cy="11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95F5AB-0F0E-3270-CDC9-21C6D6CC3E08}"/>
              </a:ext>
            </a:extLst>
          </p:cNvPr>
          <p:cNvSpPr/>
          <p:nvPr/>
        </p:nvSpPr>
        <p:spPr>
          <a:xfrm>
            <a:off x="88900" y="0"/>
            <a:ext cx="12192000" cy="11212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2ED9E-BBB6-114F-8109-94FCFA5E6EBE}"/>
              </a:ext>
            </a:extLst>
          </p:cNvPr>
          <p:cNvSpPr txBox="1"/>
          <p:nvPr/>
        </p:nvSpPr>
        <p:spPr>
          <a:xfrm>
            <a:off x="-1394999" y="4118099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For  Cancer</a:t>
            </a:r>
          </a:p>
        </p:txBody>
      </p:sp>
      <p:sp>
        <p:nvSpPr>
          <p:cNvPr id="11" name="AutoShape 32" descr="May be an image of text that says &quot;UCD DUBLIN 中 Misericordia&quot;">
            <a:extLst>
              <a:ext uri="{FF2B5EF4-FFF2-40B4-BE49-F238E27FC236}">
                <a16:creationId xmlns:a16="http://schemas.microsoft.com/office/drawing/2014/main" id="{36BE502F-F28A-5646-A424-693BB4F5E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8805" y="2994997"/>
            <a:ext cx="274390" cy="27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317" tIns="41158" rIns="82317" bIns="41158" numCol="1" anchor="t" anchorCtr="0" compatLnSpc="1">
            <a:prstTxWarp prst="textNoShape">
              <a:avLst/>
            </a:prstTxWarp>
          </a:bodyPr>
          <a:lstStyle/>
          <a:p>
            <a:endParaRPr lang="en-US" sz="224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CDF73-525D-0041-98D5-5903927CF4A9}"/>
              </a:ext>
            </a:extLst>
          </p:cNvPr>
          <p:cNvSpPr txBox="1"/>
          <p:nvPr/>
        </p:nvSpPr>
        <p:spPr>
          <a:xfrm>
            <a:off x="1806172" y="2931719"/>
            <a:ext cx="2626360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Heterogeneous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Cancer EHR Data</a:t>
            </a:r>
          </a:p>
        </p:txBody>
      </p:sp>
      <p:pic>
        <p:nvPicPr>
          <p:cNvPr id="16386" name="Picture 2" descr="Mark Lawler">
            <a:extLst>
              <a:ext uri="{FF2B5EF4-FFF2-40B4-BE49-F238E27FC236}">
                <a16:creationId xmlns:a16="http://schemas.microsoft.com/office/drawing/2014/main" id="{1729151B-996C-4F44-9889-39F864A4C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2" b="4374"/>
          <a:stretch/>
        </p:blipFill>
        <p:spPr bwMode="auto">
          <a:xfrm rot="20804531">
            <a:off x="1173820" y="1286883"/>
            <a:ext cx="1011116" cy="11188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A064F-EE76-8448-8D04-9E9656607E36}"/>
              </a:ext>
            </a:extLst>
          </p:cNvPr>
          <p:cNvSpPr txBox="1"/>
          <p:nvPr/>
        </p:nvSpPr>
        <p:spPr>
          <a:xfrm>
            <a:off x="753480" y="2296616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Lawler (QUB)</a:t>
            </a:r>
          </a:p>
        </p:txBody>
      </p:sp>
      <p:pic>
        <p:nvPicPr>
          <p:cNvPr id="36" name="Picture 20" descr="Prof. Aedín Culhane">
            <a:extLst>
              <a:ext uri="{FF2B5EF4-FFF2-40B4-BE49-F238E27FC236}">
                <a16:creationId xmlns:a16="http://schemas.microsoft.com/office/drawing/2014/main" id="{72E1C27A-8CFE-D248-A666-11CF7CA29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57" t="3019" r="-6418" b="3565"/>
          <a:stretch/>
        </p:blipFill>
        <p:spPr bwMode="auto">
          <a:xfrm>
            <a:off x="553541" y="3892130"/>
            <a:ext cx="1125838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F21D16-819D-0F4E-846A-4D1A17568459}"/>
              </a:ext>
            </a:extLst>
          </p:cNvPr>
          <p:cNvSpPr txBox="1"/>
          <p:nvPr/>
        </p:nvSpPr>
        <p:spPr>
          <a:xfrm>
            <a:off x="381364" y="515309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Aedin</a:t>
            </a:r>
            <a:r>
              <a:rPr lang="en-US" dirty="0"/>
              <a:t> Culhane (UL)</a:t>
            </a:r>
          </a:p>
        </p:txBody>
      </p:sp>
      <p:pic>
        <p:nvPicPr>
          <p:cNvPr id="5" name="Picture 36" descr="Grey Filled Map Of Ireland - No/trans Clip Art at Clker.com - vector clip  art online, royalty free &amp; public domain">
            <a:extLst>
              <a:ext uri="{FF2B5EF4-FFF2-40B4-BE49-F238E27FC236}">
                <a16:creationId xmlns:a16="http://schemas.microsoft.com/office/drawing/2014/main" id="{25B72263-2636-3B6D-AA73-BA0C58BF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" y="1335572"/>
            <a:ext cx="3701811" cy="52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E8003-312F-5A44-0BCA-A89D2CD81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20" t="25056" r="12500" b="23744"/>
          <a:stretch/>
        </p:blipFill>
        <p:spPr>
          <a:xfrm>
            <a:off x="2430401" y="1140732"/>
            <a:ext cx="1871488" cy="89083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353C36F-B2E5-BF6E-9931-F53FD6468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06" y="5594834"/>
            <a:ext cx="3203975" cy="7782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F4E556-A58E-9C99-0FA8-BF1992251739}"/>
              </a:ext>
            </a:extLst>
          </p:cNvPr>
          <p:cNvSpPr/>
          <p:nvPr/>
        </p:nvSpPr>
        <p:spPr>
          <a:xfrm>
            <a:off x="88900" y="0"/>
            <a:ext cx="12192000" cy="11212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03A287-50D6-9D4E-5524-3F6674BF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16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Partners: harnessing all-island expertise to drive cancer digital health research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29DC11-E3B2-273F-B569-8E8DBFDA0036}"/>
              </a:ext>
            </a:extLst>
          </p:cNvPr>
          <p:cNvSpPr txBox="1">
            <a:spLocks/>
          </p:cNvSpPr>
          <p:nvPr/>
        </p:nvSpPr>
        <p:spPr>
          <a:xfrm>
            <a:off x="4890948" y="1437215"/>
            <a:ext cx="6919688" cy="464406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UL is a collaborator in </a:t>
            </a:r>
            <a:r>
              <a:rPr lang="en-GB" b="1" dirty="0">
                <a:solidFill>
                  <a:srgbClr val="0070C0"/>
                </a:solidFill>
              </a:rPr>
              <a:t>OHDSI</a:t>
            </a:r>
            <a:r>
              <a:rPr lang="en-GB" dirty="0"/>
              <a:t>, a global leader in</a:t>
            </a:r>
            <a:r>
              <a:rPr lang="en-GB" b="1" dirty="0"/>
              <a:t> </a:t>
            </a:r>
            <a:r>
              <a:rPr lang="en-GB" b="1" dirty="0">
                <a:solidFill>
                  <a:srgbClr val="0070C0"/>
                </a:solidFill>
              </a:rPr>
              <a:t>R/Bioconductor</a:t>
            </a:r>
            <a:r>
              <a:rPr lang="en-GB" dirty="0"/>
              <a:t>, experienced in development of </a:t>
            </a:r>
            <a:r>
              <a:rPr lang="en-GB" b="1" dirty="0">
                <a:solidFill>
                  <a:srgbClr val="0070C0"/>
                </a:solidFill>
              </a:rPr>
              <a:t>open-source software </a:t>
            </a:r>
            <a:r>
              <a:rPr lang="en-GB" dirty="0"/>
              <a:t>in cancer genomics research</a:t>
            </a:r>
          </a:p>
          <a:p>
            <a:endParaRPr lang="en-GB" dirty="0"/>
          </a:p>
          <a:p>
            <a:r>
              <a:rPr lang="en-GB" dirty="0"/>
              <a:t>Northern Ireland has the </a:t>
            </a:r>
            <a:r>
              <a:rPr lang="en-GB" b="1" dirty="0">
                <a:solidFill>
                  <a:schemeClr val="accent1"/>
                </a:solidFill>
              </a:rPr>
              <a:t>most advanced electronic health and social care records </a:t>
            </a:r>
            <a:r>
              <a:rPr lang="en-GB" dirty="0"/>
              <a:t>in the UK. The </a:t>
            </a:r>
            <a:r>
              <a:rPr lang="en-GB" b="1" dirty="0">
                <a:solidFill>
                  <a:schemeClr val="accent1"/>
                </a:solidFill>
              </a:rPr>
              <a:t>Northern Ireland Trusted Research Environment </a:t>
            </a:r>
            <a:r>
              <a:rPr lang="en-GB" dirty="0"/>
              <a:t>provides safe and effective use of data.  QUB work on COVID-19 and cancer has gained </a:t>
            </a:r>
            <a:r>
              <a:rPr lang="en-GB" b="1" dirty="0">
                <a:solidFill>
                  <a:schemeClr val="accent1"/>
                </a:solidFill>
              </a:rPr>
              <a:t>international recognition</a:t>
            </a:r>
          </a:p>
          <a:p>
            <a:endParaRPr lang="en-GB" dirty="0"/>
          </a:p>
          <a:p>
            <a:r>
              <a:rPr lang="en-GB" dirty="0"/>
              <a:t>QUB </a:t>
            </a:r>
            <a:r>
              <a:rPr lang="en-GB" b="1" dirty="0">
                <a:solidFill>
                  <a:schemeClr val="accent1"/>
                </a:solidFill>
              </a:rPr>
              <a:t>expertise in secure connected intelligence and health data research</a:t>
            </a:r>
            <a:r>
              <a:rPr lang="en-GB" dirty="0"/>
              <a:t> combines with UL leadership and experience in </a:t>
            </a:r>
            <a:r>
              <a:rPr lang="en-GB" b="1" dirty="0">
                <a:solidFill>
                  <a:srgbClr val="0070C0"/>
                </a:solidFill>
              </a:rPr>
              <a:t>OHDSI, Bioconductor and open-source science</a:t>
            </a:r>
            <a:r>
              <a:rPr lang="en-GB" dirty="0"/>
              <a:t> provides a strong foundation to develop robust eHealth frameworks for harmonization of electronics health records to advance </a:t>
            </a:r>
            <a:r>
              <a:rPr lang="en-GB" b="1" dirty="0">
                <a:solidFill>
                  <a:srgbClr val="0070C0"/>
                </a:solidFill>
              </a:rPr>
              <a:t>cancer digital health research</a:t>
            </a:r>
          </a:p>
          <a:p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8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CC Logo [University College Cork- ucc.ie] | University college cork, University  logo, Colleges and universities">
            <a:extLst>
              <a:ext uri="{FF2B5EF4-FFF2-40B4-BE49-F238E27FC236}">
                <a16:creationId xmlns:a16="http://schemas.microsoft.com/office/drawing/2014/main" id="{9914C8C0-DFF1-EF4A-9902-19B967B0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66" y="6004829"/>
            <a:ext cx="628327" cy="29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ies in Ireland - Glion Overseas Education Consultants in Delhi |  Study Abroad Consultants">
            <a:extLst>
              <a:ext uri="{FF2B5EF4-FFF2-40B4-BE49-F238E27FC236}">
                <a16:creationId xmlns:a16="http://schemas.microsoft.com/office/drawing/2014/main" id="{848EBBC2-61DF-084D-AE38-986CCCE3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0" y="3255714"/>
            <a:ext cx="888363" cy="2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Queen's University Belfast – DATA-CAN">
            <a:extLst>
              <a:ext uri="{FF2B5EF4-FFF2-40B4-BE49-F238E27FC236}">
                <a16:creationId xmlns:a16="http://schemas.microsoft.com/office/drawing/2014/main" id="{7C77AD54-5231-8B4F-BF96-F61CF156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90" y="1406929"/>
            <a:ext cx="1816647" cy="6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ational University of Ireland, Galway">
            <a:extLst>
              <a:ext uri="{FF2B5EF4-FFF2-40B4-BE49-F238E27FC236}">
                <a16:creationId xmlns:a16="http://schemas.microsoft.com/office/drawing/2014/main" id="{E96408BE-07CC-E74E-94F9-FEB37FC8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45" y="3422239"/>
            <a:ext cx="920032" cy="2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2" descr="May be an image of text that says &quot;UCD DUBLIN 中 Misericordia&quot;">
            <a:extLst>
              <a:ext uri="{FF2B5EF4-FFF2-40B4-BE49-F238E27FC236}">
                <a16:creationId xmlns:a16="http://schemas.microsoft.com/office/drawing/2014/main" id="{36BE502F-F28A-5646-A424-693BB4F5E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8805" y="2994997"/>
            <a:ext cx="274390" cy="27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317" tIns="41158" rIns="82317" bIns="41158" numCol="1" anchor="t" anchorCtr="0" compatLnSpc="1">
            <a:prstTxWarp prst="textNoShape">
              <a:avLst/>
            </a:prstTxWarp>
          </a:bodyPr>
          <a:lstStyle/>
          <a:p>
            <a:endParaRPr lang="en-US" sz="2247"/>
          </a:p>
        </p:txBody>
      </p:sp>
      <p:pic>
        <p:nvPicPr>
          <p:cNvPr id="1064" name="Picture 40" descr="UL Hospitals Group to open 60-bed block at UHL later this year - Limerick's  Live 95">
            <a:extLst>
              <a:ext uri="{FF2B5EF4-FFF2-40B4-BE49-F238E27FC236}">
                <a16:creationId xmlns:a16="http://schemas.microsoft.com/office/drawing/2014/main" id="{E55342F0-B983-8245-A095-663DC32A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6" y="5057615"/>
            <a:ext cx="911240" cy="3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DATA-CAN">
            <a:extLst>
              <a:ext uri="{FF2B5EF4-FFF2-40B4-BE49-F238E27FC236}">
                <a16:creationId xmlns:a16="http://schemas.microsoft.com/office/drawing/2014/main" id="{ADB32447-6BAE-AB4E-8760-55A99B88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19" y="1675184"/>
            <a:ext cx="1181246" cy="4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t James's Hospital: Developing in and with the community | Eolas Magazine">
            <a:extLst>
              <a:ext uri="{FF2B5EF4-FFF2-40B4-BE49-F238E27FC236}">
                <a16:creationId xmlns:a16="http://schemas.microsoft.com/office/drawing/2014/main" id="{CFA6BC47-1FF4-B24B-A130-BFBE04A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961">
            <a:off x="4596800" y="3582918"/>
            <a:ext cx="845256" cy="2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CSI-logo | Centre for Systems Medicine">
            <a:extLst>
              <a:ext uri="{FF2B5EF4-FFF2-40B4-BE49-F238E27FC236}">
                <a16:creationId xmlns:a16="http://schemas.microsoft.com/office/drawing/2014/main" id="{3C9CD4FE-D648-4243-9E33-0B409E0D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812" y="3675912"/>
            <a:ext cx="412399" cy="5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ealthcare &amp; Medical Recruitment Services | Morgan McKinley Recruitment">
            <a:extLst>
              <a:ext uri="{FF2B5EF4-FFF2-40B4-BE49-F238E27FC236}">
                <a16:creationId xmlns:a16="http://schemas.microsoft.com/office/drawing/2014/main" id="{4E79BA79-7FA4-664B-AC12-0C7630C63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15" y="6355348"/>
            <a:ext cx="823166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bout - Saolta Arts">
            <a:extLst>
              <a:ext uri="{FF2B5EF4-FFF2-40B4-BE49-F238E27FC236}">
                <a16:creationId xmlns:a16="http://schemas.microsoft.com/office/drawing/2014/main" id="{C12DA36A-05F7-E547-B3B5-716727DE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36" y="3322348"/>
            <a:ext cx="955054" cy="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eaumont-Hospital-Logo-300x150 | Irish Parachute Club">
            <a:extLst>
              <a:ext uri="{FF2B5EF4-FFF2-40B4-BE49-F238E27FC236}">
                <a16:creationId xmlns:a16="http://schemas.microsoft.com/office/drawing/2014/main" id="{A0553066-3685-1346-8044-AC71FF50E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10" y="3697725"/>
            <a:ext cx="995210" cy="4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FBF73-6BF1-D045-A16D-248F4769E7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1099" y="3081296"/>
            <a:ext cx="680015" cy="680015"/>
          </a:xfrm>
          <a:prstGeom prst="rect">
            <a:avLst/>
          </a:prstGeom>
        </p:spPr>
      </p:pic>
      <p:pic>
        <p:nvPicPr>
          <p:cNvPr id="1080" name="Picture 56" descr="BCNI (@BloodCancerIRL) / Twitter">
            <a:extLst>
              <a:ext uri="{FF2B5EF4-FFF2-40B4-BE49-F238E27FC236}">
                <a16:creationId xmlns:a16="http://schemas.microsoft.com/office/drawing/2014/main" id="{F359B813-1868-6242-BF82-09C2BAC6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82" y="1967420"/>
            <a:ext cx="1379400" cy="13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All cancer factsheet 2010-2014">
            <a:extLst>
              <a:ext uri="{FF2B5EF4-FFF2-40B4-BE49-F238E27FC236}">
                <a16:creationId xmlns:a16="http://schemas.microsoft.com/office/drawing/2014/main" id="{F14E6B62-5651-FE4F-A076-EF8B5251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42" y="2163049"/>
            <a:ext cx="1020976" cy="60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Home">
            <a:extLst>
              <a:ext uri="{FF2B5EF4-FFF2-40B4-BE49-F238E27FC236}">
                <a16:creationId xmlns:a16="http://schemas.microsoft.com/office/drawing/2014/main" id="{3822DA59-EF3B-D640-8381-A2DDBBA6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29" y="4537486"/>
            <a:ext cx="1379400" cy="7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of Limerick, Ireland | See Rankings, Courses, Fees and  Acceptence Rate">
            <a:extLst>
              <a:ext uri="{FF2B5EF4-FFF2-40B4-BE49-F238E27FC236}">
                <a16:creationId xmlns:a16="http://schemas.microsoft.com/office/drawing/2014/main" id="{7C0124E1-5BA3-C945-9B19-67F783BC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7" y="3899793"/>
            <a:ext cx="1997583" cy="19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rey Filled Map Of Ireland - No/trans Clip Art at Clker.com - vector clip  art online, royalty free &amp; public domain">
            <a:extLst>
              <a:ext uri="{FF2B5EF4-FFF2-40B4-BE49-F238E27FC236}">
                <a16:creationId xmlns:a16="http://schemas.microsoft.com/office/drawing/2014/main" id="{418E9997-A56B-8B45-86D3-BEA35164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9" y="1354381"/>
            <a:ext cx="3701811" cy="52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Mark Lawler">
            <a:extLst>
              <a:ext uri="{FF2B5EF4-FFF2-40B4-BE49-F238E27FC236}">
                <a16:creationId xmlns:a16="http://schemas.microsoft.com/office/drawing/2014/main" id="{1729151B-996C-4F44-9889-39F864A4C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2" b="4374"/>
          <a:stretch/>
        </p:blipFill>
        <p:spPr bwMode="auto">
          <a:xfrm rot="20804531">
            <a:off x="920907" y="951820"/>
            <a:ext cx="1011116" cy="11188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A064F-EE76-8448-8D04-9E9656607E36}"/>
              </a:ext>
            </a:extLst>
          </p:cNvPr>
          <p:cNvSpPr txBox="1"/>
          <p:nvPr/>
        </p:nvSpPr>
        <p:spPr>
          <a:xfrm>
            <a:off x="500567" y="196155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Lawler (QUB)</a:t>
            </a:r>
          </a:p>
        </p:txBody>
      </p:sp>
      <p:pic>
        <p:nvPicPr>
          <p:cNvPr id="36" name="Picture 20" descr="Prof. Aedín Culhane">
            <a:extLst>
              <a:ext uri="{FF2B5EF4-FFF2-40B4-BE49-F238E27FC236}">
                <a16:creationId xmlns:a16="http://schemas.microsoft.com/office/drawing/2014/main" id="{72E1C27A-8CFE-D248-A666-11CF7CA29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57" t="3019" r="-6418" b="3565"/>
          <a:stretch/>
        </p:blipFill>
        <p:spPr bwMode="auto">
          <a:xfrm>
            <a:off x="295701" y="2869878"/>
            <a:ext cx="1125838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F21D16-819D-0F4E-846A-4D1A17568459}"/>
              </a:ext>
            </a:extLst>
          </p:cNvPr>
          <p:cNvSpPr txBox="1"/>
          <p:nvPr/>
        </p:nvSpPr>
        <p:spPr>
          <a:xfrm>
            <a:off x="169594" y="414970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Aedin</a:t>
            </a:r>
            <a:r>
              <a:rPr lang="en-US" dirty="0"/>
              <a:t> Culhane (UL)</a:t>
            </a:r>
          </a:p>
        </p:txBody>
      </p:sp>
      <p:pic>
        <p:nvPicPr>
          <p:cNvPr id="5" name="Picture 54" descr="Globe Mesh - Free vector graphic on Pixabay">
            <a:extLst>
              <a:ext uri="{FF2B5EF4-FFF2-40B4-BE49-F238E27FC236}">
                <a16:creationId xmlns:a16="http://schemas.microsoft.com/office/drawing/2014/main" id="{ED37C744-BE11-A931-CD8F-0A13E1BA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4" y="732668"/>
            <a:ext cx="3021520" cy="303557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6C969F-FA2C-76B8-A45D-252CFC99CFA3}"/>
              </a:ext>
            </a:extLst>
          </p:cNvPr>
          <p:cNvSpPr txBox="1"/>
          <p:nvPr/>
        </p:nvSpPr>
        <p:spPr>
          <a:xfrm>
            <a:off x="4790808" y="2030526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For  Cancer</a:t>
            </a:r>
          </a:p>
        </p:txBody>
      </p:sp>
      <p:pic>
        <p:nvPicPr>
          <p:cNvPr id="8" name="Picture 26" descr="healthland ehr logo Png Transparent Download | Clinical research, ? logo,  Ehr">
            <a:extLst>
              <a:ext uri="{FF2B5EF4-FFF2-40B4-BE49-F238E27FC236}">
                <a16:creationId xmlns:a16="http://schemas.microsoft.com/office/drawing/2014/main" id="{E865F154-ED8F-801F-FCF3-FF3AAE56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21" y="1039244"/>
            <a:ext cx="1005433" cy="10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Oligo Synthesis | Services | Macrogen Europe">
            <a:extLst>
              <a:ext uri="{FF2B5EF4-FFF2-40B4-BE49-F238E27FC236}">
                <a16:creationId xmlns:a16="http://schemas.microsoft.com/office/drawing/2014/main" id="{BBEC4983-5C26-7182-0E11-58EDC2D0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27" y="1057441"/>
            <a:ext cx="1007999" cy="10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D887F-183A-A8C9-BE08-18A7962404BF}"/>
              </a:ext>
            </a:extLst>
          </p:cNvPr>
          <p:cNvSpPr txBox="1"/>
          <p:nvPr/>
        </p:nvSpPr>
        <p:spPr>
          <a:xfrm>
            <a:off x="5477779" y="2261376"/>
            <a:ext cx="47664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€4 Million</a:t>
            </a:r>
          </a:p>
          <a:p>
            <a:endParaRPr lang="en-US" sz="2400" dirty="0"/>
          </a:p>
          <a:p>
            <a:r>
              <a:rPr lang="en-US" sz="2400" dirty="0"/>
              <a:t>Memorandum between </a:t>
            </a:r>
          </a:p>
          <a:p>
            <a:r>
              <a:rPr lang="en-US" sz="2400" dirty="0"/>
              <a:t>Universities signed</a:t>
            </a:r>
          </a:p>
          <a:p>
            <a:r>
              <a:rPr lang="en-US" sz="2400" dirty="0"/>
              <a:t>DPIA/ethics initiated</a:t>
            </a:r>
          </a:p>
          <a:p>
            <a:endParaRPr lang="en-US" sz="2400" dirty="0"/>
          </a:p>
          <a:p>
            <a:r>
              <a:rPr lang="en-US" sz="2400" dirty="0"/>
              <a:t>Initial meeting with OHDSI,</a:t>
            </a:r>
          </a:p>
          <a:p>
            <a:r>
              <a:rPr lang="en-US" sz="2400" dirty="0"/>
              <a:t>EDHEN training academy and </a:t>
            </a:r>
          </a:p>
          <a:p>
            <a:r>
              <a:rPr lang="en-US" sz="2400" dirty="0"/>
              <a:t>DARWIN EU representatives</a:t>
            </a:r>
          </a:p>
          <a:p>
            <a:endParaRPr lang="en-US" sz="2400" dirty="0"/>
          </a:p>
          <a:p>
            <a:r>
              <a:rPr lang="en-US" sz="2400" dirty="0"/>
              <a:t>UL Partner in HRB B1+MG federated </a:t>
            </a:r>
          </a:p>
          <a:p>
            <a:r>
              <a:rPr lang="en-US" sz="2400" dirty="0"/>
              <a:t>sharing of genomes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FDA0D-0325-777E-F197-CB402D650766}"/>
              </a:ext>
            </a:extLst>
          </p:cNvPr>
          <p:cNvSpPr/>
          <p:nvPr/>
        </p:nvSpPr>
        <p:spPr>
          <a:xfrm>
            <a:off x="0" y="15720"/>
            <a:ext cx="12192000" cy="706783"/>
          </a:xfrm>
          <a:prstGeom prst="rect">
            <a:avLst/>
          </a:prstGeom>
          <a:solidFill>
            <a:schemeClr val="accent1">
              <a:alpha val="2265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72F92C-3FE8-23BA-C7DB-0EA1FAE727D0}"/>
              </a:ext>
            </a:extLst>
          </p:cNvPr>
          <p:cNvSpPr/>
          <p:nvPr/>
        </p:nvSpPr>
        <p:spPr>
          <a:xfrm>
            <a:off x="0" y="33393"/>
            <a:ext cx="12192000" cy="740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A0C36F-13D3-3F0B-4FC6-A586ACA27431}"/>
              </a:ext>
            </a:extLst>
          </p:cNvPr>
          <p:cNvSpPr txBox="1"/>
          <p:nvPr/>
        </p:nvSpPr>
        <p:spPr>
          <a:xfrm>
            <a:off x="1817242" y="30013"/>
            <a:ext cx="83996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>
                <a:solidFill>
                  <a:schemeClr val="bg1"/>
                </a:solidFill>
                <a:latin typeface="+mj-lt"/>
              </a:rPr>
              <a:t> Progress to Date (April – September 2022)</a:t>
            </a:r>
          </a:p>
        </p:txBody>
      </p:sp>
    </p:spTree>
    <p:extLst>
      <p:ext uri="{BB962C8B-B14F-4D97-AF65-F5344CB8AC3E}">
        <p14:creationId xmlns:p14="http://schemas.microsoft.com/office/powerpoint/2010/main" val="157645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275B87-EF5D-7E2C-EE09-F0FD758938F0}"/>
              </a:ext>
            </a:extLst>
          </p:cNvPr>
          <p:cNvSpPr txBox="1"/>
          <p:nvPr/>
        </p:nvSpPr>
        <p:spPr>
          <a:xfrm>
            <a:off x="4618916" y="5275696"/>
            <a:ext cx="9820659" cy="1302686"/>
          </a:xfrm>
          <a:prstGeom prst="rect">
            <a:avLst/>
          </a:prstGeom>
        </p:spPr>
        <p:txBody>
          <a:bodyPr vert="horz" lIns="82317" tIns="41158" rIns="82317" bIns="41158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e</a:t>
            </a:r>
            <a:r>
              <a:rPr lang="en-US" sz="5401" b="1" spc="-45" dirty="0" err="1">
                <a:solidFill>
                  <a:schemeClr val="accent6">
                    <a:lumMod val="50000"/>
                  </a:schemeClr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Health</a:t>
            </a:r>
            <a:r>
              <a:rPr lang="en-US" sz="5401" b="1" spc="-45" dirty="0" err="1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Hub</a:t>
            </a:r>
            <a:endParaRPr lang="en-US" sz="5401" b="1" spc="-45" dirty="0">
              <a:solidFill>
                <a:schemeClr val="accent1"/>
              </a:solidFill>
              <a:latin typeface="Urdu Typesetting" panose="020F0502020204030204" pitchFamily="34" charset="0"/>
              <a:ea typeface="+mj-ea"/>
              <a:cs typeface="Urdu Typesetting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5401" b="1" spc="-45" dirty="0">
                <a:solidFill>
                  <a:schemeClr val="accent1"/>
                </a:solidFill>
                <a:latin typeface="Urdu Typesetting" panose="020F0502020204030204" pitchFamily="34" charset="0"/>
                <a:ea typeface="+mj-ea"/>
                <a:cs typeface="Urdu Typesetting" panose="020F0502020204030204" pitchFamily="34" charset="0"/>
              </a:rPr>
              <a:t>For  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97A8C-9FC7-BEC9-B850-0F80BC3180D9}"/>
              </a:ext>
            </a:extLst>
          </p:cNvPr>
          <p:cNvSpPr txBox="1"/>
          <p:nvPr/>
        </p:nvSpPr>
        <p:spPr>
          <a:xfrm>
            <a:off x="2028046" y="6058912"/>
            <a:ext cx="5181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Email us at:  </a:t>
            </a:r>
            <a:r>
              <a:rPr lang="en-US" sz="3600" dirty="0">
                <a:hlinkClick r:id="rId2"/>
              </a:rPr>
              <a:t>ehealth@ul.ie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A3FAE-8287-7025-A94B-815162C307DC}"/>
              </a:ext>
            </a:extLst>
          </p:cNvPr>
          <p:cNvSpPr/>
          <p:nvPr/>
        </p:nvSpPr>
        <p:spPr>
          <a:xfrm>
            <a:off x="0" y="1"/>
            <a:ext cx="12192000" cy="740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ECF2-338C-3F6F-A57E-BA5494CE69CF}"/>
              </a:ext>
            </a:extLst>
          </p:cNvPr>
          <p:cNvSpPr txBox="1"/>
          <p:nvPr/>
        </p:nvSpPr>
        <p:spPr>
          <a:xfrm>
            <a:off x="2640816" y="0"/>
            <a:ext cx="677877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>
                <a:solidFill>
                  <a:schemeClr val="bg1"/>
                </a:solidFill>
                <a:latin typeface="+mj-lt"/>
              </a:rPr>
              <a:t> Key Future Activities of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17A4D-7079-2C2F-4C7E-E0E718D51613}"/>
              </a:ext>
            </a:extLst>
          </p:cNvPr>
          <p:cNvSpPr txBox="1"/>
          <p:nvPr/>
        </p:nvSpPr>
        <p:spPr>
          <a:xfrm>
            <a:off x="507978" y="1043769"/>
            <a:ext cx="437776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Participation in US annual OHDSI conference in Washington DC (October)</a:t>
            </a:r>
          </a:p>
          <a:p>
            <a:endParaRPr lang="en-US" sz="2800" b="1" u="sng" dirty="0"/>
          </a:p>
          <a:p>
            <a:r>
              <a:rPr lang="en-US" sz="2800" dirty="0"/>
              <a:t>Data Protection, Ethics</a:t>
            </a:r>
          </a:p>
          <a:p>
            <a:endParaRPr lang="en-US" sz="2800" b="1" u="sng" dirty="0"/>
          </a:p>
          <a:p>
            <a:r>
              <a:rPr lang="en-US" sz="2800" b="1" u="sng" dirty="0"/>
              <a:t>Hiring Training of </a:t>
            </a:r>
          </a:p>
          <a:p>
            <a:endParaRPr lang="en-US" sz="2800" dirty="0"/>
          </a:p>
          <a:p>
            <a:r>
              <a:rPr lang="en-US" sz="2800" dirty="0"/>
              <a:t>10 PhD Students </a:t>
            </a:r>
          </a:p>
          <a:p>
            <a:r>
              <a:rPr lang="en-US" sz="2800" dirty="0"/>
              <a:t>4 Post doctoral Fellow</a:t>
            </a:r>
          </a:p>
          <a:p>
            <a:r>
              <a:rPr lang="en-US" sz="2800" dirty="0"/>
              <a:t>7 Research Assistants</a:t>
            </a:r>
          </a:p>
        </p:txBody>
      </p:sp>
      <p:pic>
        <p:nvPicPr>
          <p:cNvPr id="13" name="Picture 2" descr="Timeline&#10;&#10;Description automatically generated">
            <a:extLst>
              <a:ext uri="{FF2B5EF4-FFF2-40B4-BE49-F238E27FC236}">
                <a16:creationId xmlns:a16="http://schemas.microsoft.com/office/drawing/2014/main" id="{52799FDA-917E-73CB-8B70-511ECC490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3" t="1077" r="2492" b="-2421"/>
          <a:stretch>
            <a:fillRect/>
          </a:stretch>
        </p:blipFill>
        <p:spPr bwMode="auto">
          <a:xfrm>
            <a:off x="4885744" y="-1257299"/>
            <a:ext cx="7124722" cy="58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 descr="Globe Mesh - Free vector graphic on Pixabay">
            <a:extLst>
              <a:ext uri="{FF2B5EF4-FFF2-40B4-BE49-F238E27FC236}">
                <a16:creationId xmlns:a16="http://schemas.microsoft.com/office/drawing/2014/main" id="{67FD277B-3365-3804-62F5-EE8B9F90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58" y="3858768"/>
            <a:ext cx="3021520" cy="3035573"/>
          </a:xfrm>
          <a:prstGeom prst="rect">
            <a:avLst/>
          </a:prstGeom>
          <a:noFill/>
        </p:spPr>
      </p:pic>
      <p:pic>
        <p:nvPicPr>
          <p:cNvPr id="15" name="Picture 26" descr="healthland ehr logo Png Transparent Download | Clinical research, ? logo,  Ehr">
            <a:extLst>
              <a:ext uri="{FF2B5EF4-FFF2-40B4-BE49-F238E27FC236}">
                <a16:creationId xmlns:a16="http://schemas.microsoft.com/office/drawing/2014/main" id="{9200ACCF-08A4-FFCC-A56A-3A2F4719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795" y="4165344"/>
            <a:ext cx="1005433" cy="10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Oligo Synthesis | Services | Macrogen Europe">
            <a:extLst>
              <a:ext uri="{FF2B5EF4-FFF2-40B4-BE49-F238E27FC236}">
                <a16:creationId xmlns:a16="http://schemas.microsoft.com/office/drawing/2014/main" id="{A684C0F3-38D3-695E-F235-A5361659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101" y="4183541"/>
            <a:ext cx="1007999" cy="10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27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18453</TotalTime>
  <Words>548</Words>
  <Application>Microsoft Macintosh PowerPoint</Application>
  <PresentationFormat>Widescreen</PresentationFormat>
  <Paragraphs>79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Lucida Sans</vt:lpstr>
      <vt:lpstr>Urdu Typesetting</vt:lpstr>
      <vt:lpstr>Office Theme</vt:lpstr>
      <vt:lpstr>PowerPoint Presentation</vt:lpstr>
      <vt:lpstr>Background: Cancer Clinical Genomic Informatics Research</vt:lpstr>
      <vt:lpstr>Background: eHealth Hub harnessing all-island expertise to drive cancer digital health research</vt:lpstr>
      <vt:lpstr>Partners: harnessing all-island expertise to drive cancer digital health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Aedin.Culhane</dc:creator>
  <cp:lastModifiedBy>Aedin.Culhane</cp:lastModifiedBy>
  <cp:revision>36</cp:revision>
  <dcterms:created xsi:type="dcterms:W3CDTF">2022-09-27T15:56:58Z</dcterms:created>
  <dcterms:modified xsi:type="dcterms:W3CDTF">2022-10-10T11:30:33Z</dcterms:modified>
</cp:coreProperties>
</file>